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5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4" r:id="rId3"/>
    <p:sldId id="284" r:id="rId4"/>
    <p:sldId id="267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71" r:id="rId14"/>
    <p:sldId id="272" r:id="rId15"/>
    <p:sldId id="268" r:id="rId16"/>
    <p:sldId id="257" r:id="rId17"/>
    <p:sldId id="259" r:id="rId18"/>
    <p:sldId id="265" r:id="rId19"/>
    <p:sldId id="266" r:id="rId20"/>
    <p:sldId id="270" r:id="rId21"/>
    <p:sldId id="283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3839">
          <p15:clr>
            <a:srgbClr val="A4A3A4"/>
          </p15:clr>
        </p15:guide>
        <p15:guide id="5" pos="384">
          <p15:clr>
            <a:srgbClr val="A4A3A4"/>
          </p15:clr>
        </p15:guide>
        <p15:guide id="6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/>
    <p:restoredTop sz="91768" autoAdjust="0"/>
  </p:normalViewPr>
  <p:slideViewPr>
    <p:cSldViewPr>
      <p:cViewPr varScale="1">
        <p:scale>
          <a:sx n="61" d="100"/>
          <a:sy n="61" d="100"/>
        </p:scale>
        <p:origin x="248" y="1120"/>
      </p:cViewPr>
      <p:guideLst>
        <p:guide orient="horz" pos="2160"/>
        <p:guide orient="horz" pos="864"/>
        <p:guide orient="horz" pos="3792"/>
        <p:guide pos="3839"/>
        <p:guide pos="384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-94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tags" Target="tags/tag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206138" y="6074829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</a:rPr>
              <a:t>© 2014</a:t>
            </a:r>
            <a:r>
              <a:rPr lang="en-US" sz="700" baseline="0" dirty="0" smtClean="0">
                <a:solidFill>
                  <a:schemeClr val="bg1"/>
                </a:solidFill>
              </a:rPr>
              <a:t> VMware Inc. All rights reserved.</a:t>
            </a:r>
            <a:endParaRPr 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09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5811" y="5213798"/>
            <a:ext cx="3733881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5213798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3962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68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189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6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192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56201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06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1"/>
            <a:ext cx="7922736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5325" y="1371600"/>
            <a:ext cx="2844059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88825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10969943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48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3893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542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431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3729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3170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7457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6898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652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5791200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6081068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6138" y="6074829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</a:rPr>
              <a:t>© 2014</a:t>
            </a:r>
            <a:r>
              <a:rPr lang="en-US" sz="700" baseline="0" dirty="0" smtClean="0">
                <a:solidFill>
                  <a:schemeClr val="bg1"/>
                </a:solidFill>
              </a:rPr>
              <a:t> VMware Inc. All rights reserved.</a:t>
            </a:r>
            <a:endParaRPr 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3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6" y="-1"/>
            <a:ext cx="1220852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208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14067" y="2702442"/>
            <a:ext cx="5346479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708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215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171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8501"/>
            <a:ext cx="12188952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51" y="4740499"/>
            <a:ext cx="4062942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4740499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284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2390" y="342901"/>
            <a:ext cx="1096994" cy="567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342901"/>
            <a:ext cx="9547913" cy="5676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0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5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065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504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29" y="1676400"/>
            <a:ext cx="7313295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9196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20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062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922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1968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12" y="5408767"/>
            <a:ext cx="1979613" cy="1454097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10969943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8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8" r:id="rId4"/>
    <p:sldLayoutId id="214748368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690" r:id="rId11"/>
    <p:sldLayoutId id="2147483691" r:id="rId12"/>
    <p:sldLayoutId id="2147483692" r:id="rId13"/>
    <p:sldLayoutId id="2147483699" r:id="rId14"/>
    <p:sldLayoutId id="2147483693" r:id="rId15"/>
    <p:sldLayoutId id="2147483694" r:id="rId16"/>
    <p:sldLayoutId id="2147483695" r:id="rId17"/>
    <p:sldLayoutId id="2147483705" r:id="rId18"/>
    <p:sldLayoutId id="2147483706" r:id="rId19"/>
    <p:sldLayoutId id="2147483709" r:id="rId20"/>
    <p:sldLayoutId id="2147483708" r:id="rId21"/>
    <p:sldLayoutId id="2147483710" r:id="rId22"/>
    <p:sldLayoutId id="2147483711" r:id="rId23"/>
    <p:sldLayoutId id="2147483712" r:id="rId24"/>
    <p:sldLayoutId id="2147483696" r:id="rId25"/>
    <p:sldLayoutId id="2147483697" r:id="rId2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username@github.com:/RobbieJ/SEHack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Hackathon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95400"/>
            <a:ext cx="10969943" cy="4648200"/>
          </a:xfrm>
        </p:spPr>
        <p:txBody>
          <a:bodyPr/>
          <a:lstStyle/>
          <a:p>
            <a:r>
              <a:rPr lang="en-US" sz="2800" dirty="0" smtClean="0"/>
              <a:t>Allows you to repeat code multiple times until a condition is met </a:t>
            </a:r>
          </a:p>
          <a:p>
            <a:endParaRPr lang="en-US" sz="2800" dirty="0"/>
          </a:p>
          <a:p>
            <a:r>
              <a:rPr lang="en-US" sz="2800" i="1" dirty="0" smtClean="0"/>
              <a:t>While X &lt; 100 DO</a:t>
            </a:r>
          </a:p>
          <a:p>
            <a:pPr lvl="1"/>
            <a:r>
              <a:rPr lang="en-US" sz="2600" i="1" dirty="0" smtClean="0"/>
              <a:t>Print X </a:t>
            </a:r>
          </a:p>
          <a:p>
            <a:pPr lvl="1"/>
            <a:r>
              <a:rPr lang="en-US" sz="2600" i="1" dirty="0" smtClean="0"/>
              <a:t>X=X+1     (or X++) </a:t>
            </a:r>
            <a:endParaRPr lang="en-US" sz="2600" i="1" dirty="0"/>
          </a:p>
          <a:p>
            <a:r>
              <a:rPr lang="en-US" sz="2800" i="1" dirty="0" smtClean="0"/>
              <a:t>END</a:t>
            </a:r>
          </a:p>
          <a:p>
            <a:endParaRPr lang="en-US" sz="2800" i="1" dirty="0"/>
          </a:p>
          <a:p>
            <a:r>
              <a:rPr lang="en-US" sz="2800" i="1" dirty="0" smtClean="0"/>
              <a:t>FOR X=1, X&lt;100,X++ </a:t>
            </a:r>
          </a:p>
          <a:p>
            <a:pPr marL="228600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600" i="1" dirty="0"/>
              <a:t>Print X </a:t>
            </a:r>
            <a:endParaRPr lang="en-US" sz="2800" i="1" dirty="0" smtClean="0"/>
          </a:p>
          <a:p>
            <a:r>
              <a:rPr lang="en-US" sz="2800" i="1" dirty="0" smtClean="0"/>
              <a:t>END</a:t>
            </a:r>
            <a:endParaRPr lang="en-US" sz="28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Functions /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Allows reusable code, or to use external libraries </a:t>
            </a:r>
          </a:p>
          <a:p>
            <a:endParaRPr lang="en-US" sz="2800" dirty="0"/>
          </a:p>
          <a:p>
            <a:r>
              <a:rPr lang="en-US" sz="2800" dirty="0" smtClean="0"/>
              <a:t>FUNCTION </a:t>
            </a:r>
            <a:r>
              <a:rPr lang="en-US" sz="2800" dirty="0" err="1" smtClean="0"/>
              <a:t>addNumbersTogether</a:t>
            </a:r>
            <a:r>
              <a:rPr lang="en-US" sz="2800" dirty="0" smtClean="0"/>
              <a:t> (</a:t>
            </a:r>
            <a:r>
              <a:rPr lang="en-US" sz="2800" dirty="0" err="1" smtClean="0"/>
              <a:t>inputx,inputy</a:t>
            </a:r>
            <a:r>
              <a:rPr lang="en-US" sz="2800" dirty="0" smtClean="0"/>
              <a:t>)</a:t>
            </a:r>
          </a:p>
          <a:p>
            <a:pPr lvl="1"/>
            <a:r>
              <a:rPr lang="en-US" sz="2600" dirty="0" smtClean="0"/>
              <a:t>Result= </a:t>
            </a:r>
            <a:r>
              <a:rPr lang="en-US" sz="2600" dirty="0" err="1" smtClean="0"/>
              <a:t>inputx</a:t>
            </a:r>
            <a:r>
              <a:rPr lang="en-US" sz="2600" dirty="0" smtClean="0"/>
              <a:t> + </a:t>
            </a:r>
            <a:r>
              <a:rPr lang="en-US" sz="2600" dirty="0" err="1" smtClean="0"/>
              <a:t>inputy</a:t>
            </a:r>
            <a:r>
              <a:rPr lang="en-US" sz="2600" dirty="0" smtClean="0"/>
              <a:t> </a:t>
            </a:r>
          </a:p>
          <a:p>
            <a:pPr lvl="1"/>
            <a:r>
              <a:rPr lang="en-US" sz="2600" dirty="0" smtClean="0"/>
              <a:t>RETURN result </a:t>
            </a:r>
            <a:endParaRPr lang="en-US" sz="2600" dirty="0"/>
          </a:p>
          <a:p>
            <a:r>
              <a:rPr lang="en-US" sz="2800" dirty="0" smtClean="0"/>
              <a:t>END</a:t>
            </a:r>
          </a:p>
          <a:p>
            <a:endParaRPr lang="en-US" sz="2800" dirty="0"/>
          </a:p>
          <a:p>
            <a:r>
              <a:rPr lang="en-US" sz="2800" dirty="0" err="1" smtClean="0"/>
              <a:t>myNumber</a:t>
            </a:r>
            <a:r>
              <a:rPr lang="en-US" sz="2800" dirty="0" smtClean="0"/>
              <a:t>=</a:t>
            </a:r>
            <a:r>
              <a:rPr lang="en-US" sz="2800" dirty="0" err="1" smtClean="0"/>
              <a:t>addNumbersTogether</a:t>
            </a:r>
            <a:r>
              <a:rPr lang="en-US" sz="2800" dirty="0" smtClean="0"/>
              <a:t>(</a:t>
            </a:r>
            <a:r>
              <a:rPr lang="en-US" sz="2800" dirty="0" err="1" smtClean="0"/>
              <a:t>inputx,inputy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7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Class </a:t>
            </a:r>
            <a:r>
              <a:rPr lang="en-US" sz="2400" dirty="0" err="1" smtClean="0"/>
              <a:t>MyPersonObject</a:t>
            </a:r>
            <a:r>
              <a:rPr lang="en-US" sz="2400" dirty="0" smtClean="0"/>
              <a:t>:</a:t>
            </a:r>
          </a:p>
          <a:p>
            <a:pPr lvl="1"/>
            <a:r>
              <a:rPr lang="en-US" sz="2200" dirty="0" err="1" smtClean="0"/>
              <a:t>Var</a:t>
            </a:r>
            <a:r>
              <a:rPr lang="en-US" sz="2200" dirty="0" smtClean="0"/>
              <a:t> Name</a:t>
            </a:r>
          </a:p>
          <a:p>
            <a:pPr lvl="1"/>
            <a:r>
              <a:rPr lang="en-US" sz="2200" dirty="0" err="1" smtClean="0"/>
              <a:t>Var</a:t>
            </a:r>
            <a:r>
              <a:rPr lang="en-US" sz="2200" dirty="0" smtClean="0"/>
              <a:t> Age</a:t>
            </a:r>
          </a:p>
          <a:p>
            <a:r>
              <a:rPr lang="en-US" sz="2400" dirty="0" smtClean="0"/>
              <a:t>END</a:t>
            </a:r>
          </a:p>
          <a:p>
            <a:endParaRPr lang="en-US" sz="2400" dirty="0" smtClean="0"/>
          </a:p>
          <a:p>
            <a:r>
              <a:rPr lang="en-US" sz="2400" dirty="0" smtClean="0"/>
              <a:t>FOREACH person DO </a:t>
            </a:r>
            <a:endParaRPr lang="en-US" sz="2400" dirty="0"/>
          </a:p>
          <a:p>
            <a:r>
              <a:rPr lang="en-US" sz="2400" dirty="0" err="1" smtClean="0"/>
              <a:t>myPerson</a:t>
            </a:r>
            <a:r>
              <a:rPr lang="en-US" sz="2400" dirty="0" smtClean="0"/>
              <a:t>=new </a:t>
            </a:r>
            <a:r>
              <a:rPr lang="en-US" sz="2400" dirty="0" err="1" smtClean="0"/>
              <a:t>MyObject</a:t>
            </a:r>
            <a:r>
              <a:rPr lang="en-US" sz="2400" dirty="0" smtClean="0"/>
              <a:t>(</a:t>
            </a:r>
            <a:r>
              <a:rPr lang="en-US" sz="2400" dirty="0" err="1" smtClean="0"/>
              <a:t>Name,Age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1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side note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012" y="1143000"/>
            <a:ext cx="6172200" cy="534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05161" y="6556376"/>
            <a:ext cx="5180251" cy="149224"/>
          </a:xfrm>
        </p:spPr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97326" y="6556376"/>
            <a:ext cx="450733" cy="149224"/>
          </a:xfrm>
        </p:spPr>
        <p:txBody>
          <a:bodyPr/>
          <a:lstStyle/>
          <a:p>
            <a:fld id="{6EA6D8CF-3CDE-4807-BCD2-C9F2B831AAA5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98612" y="3733800"/>
            <a:ext cx="10027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$</a:t>
            </a:r>
            <a:r>
              <a:rPr lang="en-US" dirty="0" err="1" smtClean="0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= 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$_GET["</a:t>
            </a:r>
            <a:r>
              <a:rPr lang="en-US" dirty="0" err="1" smtClean="0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”];</a:t>
            </a:r>
          </a:p>
          <a:p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$password = $_GET[“Password”]</a:t>
            </a:r>
            <a:endParaRPr lang="en-US" dirty="0">
              <a:solidFill>
                <a:prstClr val="black"/>
              </a:solidFill>
              <a:latin typeface="Consolas" charset="0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$</a:t>
            </a:r>
            <a:r>
              <a:rPr lang="en-US" dirty="0" err="1" smtClean="0">
                <a:solidFill>
                  <a:prstClr val="black"/>
                </a:solidFill>
                <a:latin typeface="Consolas" charset="0"/>
              </a:rPr>
              <a:t>txtSQL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= "SELECT * FROM Users WHERE </a:t>
            </a:r>
            <a:r>
              <a:rPr lang="en-US" dirty="0" err="1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= $</a:t>
            </a:r>
            <a:r>
              <a:rPr lang="en-US" dirty="0" err="1" smtClean="0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 AND password=$password;</a:t>
            </a:r>
            <a:endParaRPr lang="en-US" dirty="0">
              <a:solidFill>
                <a:prstClr val="black"/>
              </a:solidFill>
              <a:latin typeface="Consola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3527" y="487842"/>
            <a:ext cx="4382430" cy="23129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5562395" y="2849674"/>
            <a:ext cx="839526" cy="6858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6517687" y="2908614"/>
            <a:ext cx="3767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“” or 1=1” / “” or 1=1” 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674812" y="5547283"/>
            <a:ext cx="904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charset="0"/>
              </a:rPr>
              <a:t>SELECT * FROM Users WHERE </a:t>
            </a:r>
            <a:r>
              <a:rPr lang="en-US" dirty="0" err="1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 = 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“” 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or 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1=1 AND password = “” or 1=1”</a:t>
            </a:r>
            <a:endParaRPr lang="en-US" dirty="0">
              <a:solidFill>
                <a:prstClr val="black"/>
              </a:solidFill>
              <a:latin typeface="Consolas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637212" y="4849815"/>
            <a:ext cx="640403" cy="564801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446212" y="5966475"/>
            <a:ext cx="942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charset="0"/>
              </a:rPr>
              <a:t>SELECT * FROM Users WHERE </a:t>
            </a:r>
            <a:r>
              <a:rPr lang="en-US" dirty="0" err="1">
                <a:solidFill>
                  <a:prstClr val="black"/>
                </a:solidFill>
                <a:latin typeface="Consolas" charset="0"/>
              </a:rPr>
              <a:t>UserId</a:t>
            </a:r>
            <a:r>
              <a:rPr lang="en-US" dirty="0">
                <a:solidFill>
                  <a:prstClr val="black"/>
                </a:solidFill>
                <a:latin typeface="Consolas" charset="0"/>
              </a:rPr>
              <a:t> = 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“</a:t>
            </a:r>
            <a:r>
              <a:rPr lang="en-US" dirty="0" err="1" smtClean="0">
                <a:solidFill>
                  <a:prstClr val="black"/>
                </a:solidFill>
                <a:latin typeface="Consolas" charset="0"/>
              </a:rPr>
              <a:t>targetUser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” AND password = “” or 1=1”</a:t>
            </a:r>
            <a:endParaRPr lang="en-US" dirty="0">
              <a:solidFill>
                <a:prstClr val="black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5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  <p:bldP spid="12" grpId="0"/>
      <p:bldP spid="15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need to create you a GitHub account</a:t>
            </a:r>
          </a:p>
          <a:p>
            <a:r>
              <a:rPr lang="en-US" dirty="0" smtClean="0"/>
              <a:t>You need to install </a:t>
            </a:r>
            <a:r>
              <a:rPr lang="en-US" dirty="0" err="1" smtClean="0"/>
              <a:t>git</a:t>
            </a:r>
            <a:r>
              <a:rPr lang="en-US" dirty="0" smtClean="0"/>
              <a:t> on your mac/windows machine  </a:t>
            </a:r>
          </a:p>
          <a:p>
            <a:r>
              <a:rPr lang="en-US" dirty="0" smtClean="0"/>
              <a:t>Robbie will add you to our hackathon repository </a:t>
            </a:r>
          </a:p>
          <a:p>
            <a:r>
              <a:rPr lang="en-US" dirty="0" smtClean="0"/>
              <a:t>Once done, run the following commands: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</a:t>
            </a:r>
            <a:r>
              <a:rPr lang="en-US" dirty="0" smtClean="0">
                <a:hlinkClick r:id="rId2"/>
              </a:rPr>
              <a:t>https://www.github.com/RobbieJ/SEHack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Go into your team’s directory and add a text file to test it works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add *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commit -m "Commit message”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push origin </a:t>
            </a:r>
            <a:r>
              <a:rPr lang="en-US" dirty="0" smtClean="0"/>
              <a:t>master</a:t>
            </a:r>
          </a:p>
          <a:p>
            <a:r>
              <a:rPr lang="en-US" dirty="0" smtClean="0"/>
              <a:t>Whenever you make changes, repeat steps, </a:t>
            </a:r>
            <a:r>
              <a:rPr lang="en-US" dirty="0" err="1" smtClean="0"/>
              <a:t>git</a:t>
            </a:r>
            <a:r>
              <a:rPr lang="en-US" dirty="0" smtClean="0"/>
              <a:t> add *, </a:t>
            </a:r>
            <a:r>
              <a:rPr lang="en-US" dirty="0" err="1" smtClean="0"/>
              <a:t>git</a:t>
            </a:r>
            <a:r>
              <a:rPr lang="en-US" dirty="0" smtClean="0"/>
              <a:t> commit &amp; </a:t>
            </a:r>
            <a:r>
              <a:rPr lang="en-US" dirty="0" err="1" smtClean="0"/>
              <a:t>git</a:t>
            </a:r>
            <a:r>
              <a:rPr lang="en-US" dirty="0" smtClean="0"/>
              <a:t> push </a:t>
            </a:r>
          </a:p>
          <a:p>
            <a:r>
              <a:rPr lang="en-US" dirty="0" smtClean="0"/>
              <a:t>As people make changes to their projects, you will be required to run a </a:t>
            </a:r>
            <a:r>
              <a:rPr lang="en-US" dirty="0" err="1" smtClean="0"/>
              <a:t>git</a:t>
            </a:r>
            <a:r>
              <a:rPr lang="en-US" dirty="0" smtClean="0"/>
              <a:t> pull before a push to sync changes – this is how </a:t>
            </a:r>
            <a:r>
              <a:rPr lang="en-US" dirty="0" err="1" smtClean="0"/>
              <a:t>git</a:t>
            </a:r>
            <a:r>
              <a:rPr lang="en-US" dirty="0" smtClean="0"/>
              <a:t> merges code changes </a:t>
            </a:r>
          </a:p>
          <a:p>
            <a:r>
              <a:rPr lang="en-US" dirty="0"/>
              <a:t>More info </a:t>
            </a:r>
            <a:r>
              <a:rPr lang="en-US" dirty="0" smtClean="0"/>
              <a:t>here </a:t>
            </a:r>
            <a:r>
              <a:rPr lang="en-US" dirty="0"/>
              <a:t>http://</a:t>
            </a:r>
            <a:r>
              <a:rPr lang="en-US" dirty="0" err="1"/>
              <a:t>rogerdudler.github.io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-guide/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Raspberry Pi &amp; a temperature / humidity sensor, collect environmental data and feed it back to an internet based collector </a:t>
            </a:r>
          </a:p>
          <a:p>
            <a:pPr lvl="1"/>
            <a:r>
              <a:rPr lang="en-US" dirty="0"/>
              <a:t>Extra tasks: </a:t>
            </a:r>
          </a:p>
          <a:p>
            <a:pPr lvl="2"/>
            <a:r>
              <a:rPr lang="en-US" dirty="0"/>
              <a:t>Add additional sensors to collect more environmental data </a:t>
            </a:r>
          </a:p>
          <a:p>
            <a:r>
              <a:rPr lang="en-US" dirty="0"/>
              <a:t>Build a web app to display environmental data contained in an existing database</a:t>
            </a:r>
          </a:p>
          <a:p>
            <a:pPr lvl="1"/>
            <a:r>
              <a:rPr lang="en-US" dirty="0"/>
              <a:t>Extra tasks:</a:t>
            </a:r>
          </a:p>
          <a:p>
            <a:pPr lvl="2"/>
            <a:r>
              <a:rPr lang="en-US" dirty="0"/>
              <a:t>Draw graphs </a:t>
            </a:r>
          </a:p>
          <a:p>
            <a:pPr lvl="2"/>
            <a:r>
              <a:rPr lang="en-US" dirty="0"/>
              <a:t>Implement a login system </a:t>
            </a:r>
            <a:endParaRPr lang="en-US" dirty="0" smtClean="0"/>
          </a:p>
          <a:p>
            <a:r>
              <a:rPr lang="en-US" dirty="0"/>
              <a:t>Create an iOS application that queries a web API to get environmental data and displays the data on screen</a:t>
            </a:r>
          </a:p>
          <a:p>
            <a:pPr lvl="1"/>
            <a:r>
              <a:rPr lang="en-US" dirty="0"/>
              <a:t>Extra Tasks: </a:t>
            </a:r>
          </a:p>
          <a:p>
            <a:pPr lvl="2"/>
            <a:r>
              <a:rPr lang="en-US" dirty="0"/>
              <a:t>Create a notification when conditions are exceeded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08813" y="6464300"/>
            <a:ext cx="5180012" cy="149225"/>
          </a:xfrm>
        </p:spPr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37975" y="6464300"/>
            <a:ext cx="450850" cy="149225"/>
          </a:xfrm>
        </p:spPr>
        <p:txBody>
          <a:bodyPr/>
          <a:lstStyle/>
          <a:p>
            <a:fld id="{6EA6D8CF-3CDE-4807-BCD2-C9F2B831AA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441" y="1371600"/>
            <a:ext cx="11123771" cy="4648200"/>
          </a:xfrm>
        </p:spPr>
        <p:txBody>
          <a:bodyPr/>
          <a:lstStyle/>
          <a:p>
            <a:r>
              <a:rPr lang="en-US" dirty="0" smtClean="0"/>
              <a:t>You’ve been given a poorly documented, poorly written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container containing the API endpoint. </a:t>
            </a:r>
          </a:p>
          <a:p>
            <a:r>
              <a:rPr lang="en-US" dirty="0" smtClean="0"/>
              <a:t>As a group, you need to work on a set of enhancements to all 3 projects to provide extra functionality.  </a:t>
            </a:r>
            <a:endParaRPr lang="en-US" sz="1800" dirty="0" smtClean="0"/>
          </a:p>
          <a:p>
            <a:r>
              <a:rPr lang="en-US" sz="1800" dirty="0" smtClean="0"/>
              <a:t>An idea:</a:t>
            </a:r>
          </a:p>
          <a:p>
            <a:pPr lvl="1"/>
            <a:r>
              <a:rPr lang="en-US" sz="1600" dirty="0" smtClean="0"/>
              <a:t>Can you make a button on the mobile phone &amp; web interface to turn on a LED on the Raspberry Pi? (use a resistor!)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Anything else? </a:t>
            </a:r>
            <a:endParaRPr lang="en-US" sz="1600" dirty="0"/>
          </a:p>
          <a:p>
            <a:pPr lvl="1"/>
            <a:endParaRPr lang="en-US" sz="1800" dirty="0" smtClean="0"/>
          </a:p>
          <a:p>
            <a:r>
              <a:rPr lang="en-US" sz="1800" dirty="0" smtClean="0"/>
              <a:t>You’ll need a Docker Account to push your new API/container to and then use ECS to pull/run</a:t>
            </a:r>
          </a:p>
        </p:txBody>
      </p:sp>
    </p:spTree>
    <p:extLst>
      <p:ext uri="{BB962C8B-B14F-4D97-AF65-F5344CB8AC3E}">
        <p14:creationId xmlns:p14="http://schemas.microsoft.com/office/powerpoint/2010/main" val="17358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here?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IT systems aren’t just supporting businesses anymore</a:t>
            </a:r>
          </a:p>
          <a:p>
            <a:r>
              <a:rPr lang="en-US" sz="3200" dirty="0" smtClean="0"/>
              <a:t>They are the business and form a key differentiator</a:t>
            </a:r>
          </a:p>
          <a:p>
            <a:r>
              <a:rPr lang="en-US" sz="3200" dirty="0" smtClean="0"/>
              <a:t>But no-one differentiates on the plumbing...</a:t>
            </a:r>
          </a:p>
          <a:p>
            <a:endParaRPr lang="en-US" sz="3200" dirty="0"/>
          </a:p>
          <a:p>
            <a:r>
              <a:rPr lang="en-US" sz="3200" dirty="0" smtClean="0"/>
              <a:t>Applications are crucial, and understanding a bit about how they are actually made will make you more effective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11118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you learnt?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Who thought about the following when you were building today:</a:t>
            </a:r>
          </a:p>
          <a:p>
            <a:pPr lvl="1"/>
            <a:r>
              <a:rPr lang="en-US" sz="2200" dirty="0" smtClean="0"/>
              <a:t>Scalability of your application?</a:t>
            </a:r>
          </a:p>
          <a:p>
            <a:pPr lvl="1"/>
            <a:r>
              <a:rPr lang="en-US" sz="2200" dirty="0" smtClean="0"/>
              <a:t>Security of your application? </a:t>
            </a:r>
          </a:p>
          <a:p>
            <a:pPr lvl="1"/>
            <a:r>
              <a:rPr lang="en-US" sz="2200" dirty="0" smtClean="0"/>
              <a:t>Data persistence? </a:t>
            </a:r>
          </a:p>
          <a:p>
            <a:pPr lvl="1"/>
            <a:r>
              <a:rPr lang="en-US" sz="2200" dirty="0" smtClean="0"/>
              <a:t>Latency &amp; networking considerations? </a:t>
            </a:r>
          </a:p>
          <a:p>
            <a:pPr lvl="1"/>
            <a:r>
              <a:rPr lang="en-US" sz="2200" dirty="0" smtClean="0"/>
              <a:t>Monitoring?</a:t>
            </a:r>
          </a:p>
          <a:p>
            <a:pPr lvl="1"/>
            <a:r>
              <a:rPr lang="en-US" sz="2200" dirty="0" smtClean="0"/>
              <a:t>Documentation? </a:t>
            </a:r>
          </a:p>
          <a:p>
            <a:pPr lvl="1"/>
            <a:r>
              <a:rPr lang="en-US" sz="2200" dirty="0" smtClean="0"/>
              <a:t>Failure scenarios?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you learnt?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Our cloud native portfolio is looking to assist in some of those areas</a:t>
            </a:r>
          </a:p>
          <a:p>
            <a:r>
              <a:rPr lang="en-US" sz="2800" dirty="0"/>
              <a:t>You’ve seen what the fuss about containers is, you’ve used some tooling &amp; built a integrated application </a:t>
            </a:r>
            <a:r>
              <a:rPr lang="en-US" sz="2800" dirty="0" smtClean="0"/>
              <a:t>stack</a:t>
            </a:r>
          </a:p>
          <a:p>
            <a:endParaRPr lang="en-US" sz="2400" dirty="0" smtClean="0"/>
          </a:p>
          <a:p>
            <a:endParaRPr lang="en-US" sz="2200" dirty="0" smtClean="0"/>
          </a:p>
          <a:p>
            <a:pPr lvl="1"/>
            <a:endParaRPr lang="en-US" sz="2200" dirty="0" smtClean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6-10-06 16.52.07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6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101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Compiled or Interpreted, OO or procedural </a:t>
            </a:r>
          </a:p>
          <a:p>
            <a:r>
              <a:rPr lang="en-US" dirty="0" smtClean="0"/>
              <a:t>Variables &amp; Scope</a:t>
            </a:r>
          </a:p>
          <a:p>
            <a:r>
              <a:rPr lang="en-US" dirty="0" smtClean="0"/>
              <a:t>More complex data structures </a:t>
            </a:r>
          </a:p>
          <a:p>
            <a:r>
              <a:rPr lang="en-US" dirty="0" err="1" smtClean="0"/>
              <a:t>Maths</a:t>
            </a:r>
            <a:endParaRPr lang="en-US" dirty="0" smtClean="0"/>
          </a:p>
          <a:p>
            <a:r>
              <a:rPr lang="en-US" dirty="0" smtClean="0"/>
              <a:t>IF/THEN/ELSE</a:t>
            </a:r>
          </a:p>
          <a:p>
            <a:r>
              <a:rPr lang="en-US" dirty="0" smtClean="0"/>
              <a:t>Loops</a:t>
            </a:r>
          </a:p>
          <a:p>
            <a:r>
              <a:rPr lang="en-US" dirty="0" smtClean="0"/>
              <a:t>Functions/Methods </a:t>
            </a:r>
          </a:p>
          <a:p>
            <a:r>
              <a:rPr lang="en-US" dirty="0" smtClean="0"/>
              <a:t>Objects</a:t>
            </a:r>
          </a:p>
          <a:p>
            <a:endParaRPr lang="en-US" dirty="0" smtClean="0"/>
          </a:p>
          <a:p>
            <a:r>
              <a:rPr lang="en-US" dirty="0" smtClean="0"/>
              <a:t>Google is your friend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9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Languages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2" y="1847934"/>
            <a:ext cx="5461000" cy="30288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7213" y="1752599"/>
            <a:ext cx="6346348" cy="32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3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Stores data temporarily in memory </a:t>
            </a:r>
          </a:p>
          <a:p>
            <a:r>
              <a:rPr lang="en-US" sz="2800" dirty="0" smtClean="0"/>
              <a:t>Most languages require a type of variable </a:t>
            </a:r>
          </a:p>
          <a:p>
            <a:endParaRPr lang="en-US" sz="2800" dirty="0"/>
          </a:p>
          <a:p>
            <a:r>
              <a:rPr lang="en-US" sz="2800" i="1" dirty="0" smtClean="0"/>
              <a:t>String </a:t>
            </a:r>
            <a:r>
              <a:rPr lang="en-US" sz="2800" i="1" dirty="0" err="1" smtClean="0"/>
              <a:t>myName</a:t>
            </a:r>
            <a:r>
              <a:rPr lang="en-US" sz="2800" i="1" dirty="0"/>
              <a:t> </a:t>
            </a:r>
            <a:r>
              <a:rPr lang="en-US" sz="2800" i="1" dirty="0" smtClean="0"/>
              <a:t>= “Andrew” </a:t>
            </a:r>
          </a:p>
          <a:p>
            <a:r>
              <a:rPr lang="en-US" sz="2800" i="1" dirty="0" err="1" smtClean="0"/>
              <a:t>Int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myAge</a:t>
            </a:r>
            <a:r>
              <a:rPr lang="en-US" sz="2800" i="1" dirty="0" smtClean="0"/>
              <a:t>=“50”</a:t>
            </a:r>
          </a:p>
          <a:p>
            <a:endParaRPr lang="en-US" sz="2800" i="1" dirty="0"/>
          </a:p>
          <a:p>
            <a:r>
              <a:rPr lang="en-US" sz="2800" dirty="0" smtClean="0"/>
              <a:t>Scope defines where in my language my variable exists – normally defined by which “block” of code you assign the variable in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Variables store one item of data</a:t>
            </a:r>
          </a:p>
          <a:p>
            <a:r>
              <a:rPr lang="en-US" sz="2800" dirty="0" smtClean="0"/>
              <a:t>Arrays store multiple:</a:t>
            </a:r>
          </a:p>
          <a:p>
            <a:endParaRPr lang="en-US" sz="2800" dirty="0" smtClean="0"/>
          </a:p>
          <a:p>
            <a:r>
              <a:rPr lang="en-US" sz="2800" i="1" dirty="0" smtClean="0"/>
              <a:t>Array </a:t>
            </a:r>
            <a:r>
              <a:rPr lang="en-US" sz="2800" i="1" dirty="0" err="1" smtClean="0"/>
              <a:t>ShoppingList</a:t>
            </a:r>
            <a:r>
              <a:rPr lang="en-US" sz="2800" i="1" dirty="0" smtClean="0"/>
              <a:t> = [“</a:t>
            </a:r>
            <a:r>
              <a:rPr lang="en-US" sz="2800" i="1" dirty="0" err="1" smtClean="0"/>
              <a:t>Apples”,”Pears”,”Oranges</a:t>
            </a:r>
            <a:r>
              <a:rPr lang="en-US" sz="2800" i="1" dirty="0" smtClean="0"/>
              <a:t>”] </a:t>
            </a:r>
          </a:p>
          <a:p>
            <a:endParaRPr lang="en-US" sz="2800" dirty="0" smtClean="0"/>
          </a:p>
          <a:p>
            <a:r>
              <a:rPr lang="en-US" sz="2800" dirty="0" smtClean="0"/>
              <a:t>And some are “multi-dimensional” – allowing key/value type data structures</a:t>
            </a:r>
          </a:p>
          <a:p>
            <a:r>
              <a:rPr lang="en-US" sz="2800" i="1" dirty="0" err="1" smtClean="0"/>
              <a:t>AssociativeArray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NameToAge</a:t>
            </a:r>
            <a:r>
              <a:rPr lang="en-US" sz="2800" i="1" dirty="0" smtClean="0"/>
              <a:t> =[“Andrew”:”50”,”Fred”:”60”] </a:t>
            </a:r>
            <a:endParaRPr lang="en-US" sz="28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</a:t>
            </a:r>
            <a:r>
              <a:rPr lang="en-US" dirty="0" err="1" smtClean="0"/>
              <a:t>Maths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All languages allow you to perform mathematical functions, often by inputting variables</a:t>
            </a:r>
          </a:p>
          <a:p>
            <a:endParaRPr lang="en-US" sz="3200" dirty="0"/>
          </a:p>
          <a:p>
            <a:r>
              <a:rPr lang="en-US" sz="3200" i="1" dirty="0" err="1" smtClean="0"/>
              <a:t>Int</a:t>
            </a:r>
            <a:r>
              <a:rPr lang="en-US" sz="3200" i="1" dirty="0" smtClean="0"/>
              <a:t> x = 10 </a:t>
            </a:r>
          </a:p>
          <a:p>
            <a:r>
              <a:rPr lang="en-US" sz="3200" i="1" dirty="0" err="1" smtClean="0"/>
              <a:t>Int</a:t>
            </a:r>
            <a:r>
              <a:rPr lang="en-US" sz="3200" i="1" dirty="0" smtClean="0"/>
              <a:t> y = 5</a:t>
            </a:r>
          </a:p>
          <a:p>
            <a:r>
              <a:rPr lang="en-US" sz="3200" i="1" dirty="0" err="1" smtClean="0"/>
              <a:t>Int</a:t>
            </a:r>
            <a:r>
              <a:rPr lang="en-US" sz="3200" i="1" dirty="0" smtClean="0"/>
              <a:t> result </a:t>
            </a:r>
          </a:p>
          <a:p>
            <a:endParaRPr lang="en-US" sz="3200" i="1" dirty="0"/>
          </a:p>
          <a:p>
            <a:r>
              <a:rPr lang="en-US" sz="3200" i="1" dirty="0"/>
              <a:t>r</a:t>
            </a:r>
            <a:r>
              <a:rPr lang="en-US" sz="3200" i="1" dirty="0" smtClean="0"/>
              <a:t>esult = x * y </a:t>
            </a:r>
          </a:p>
          <a:p>
            <a:endParaRPr lang="en-US" sz="32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6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Concepts: IF THEN 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Implementing logic like decision trees </a:t>
            </a:r>
          </a:p>
          <a:p>
            <a:endParaRPr lang="en-US" sz="2800" dirty="0"/>
          </a:p>
          <a:p>
            <a:r>
              <a:rPr lang="en-US" sz="2800" i="1" dirty="0" smtClean="0"/>
              <a:t>If </a:t>
            </a:r>
            <a:r>
              <a:rPr lang="en-US" sz="2800" i="1" dirty="0" err="1" smtClean="0"/>
              <a:t>variableX</a:t>
            </a:r>
            <a:r>
              <a:rPr lang="en-US" sz="2800" i="1" dirty="0" smtClean="0"/>
              <a:t> &lt; </a:t>
            </a:r>
            <a:r>
              <a:rPr lang="en-US" sz="2800" i="1" dirty="0" err="1" smtClean="0"/>
              <a:t>variableY</a:t>
            </a:r>
            <a:r>
              <a:rPr lang="en-US" sz="2800" i="1" dirty="0" smtClean="0"/>
              <a:t> DO </a:t>
            </a:r>
            <a:endParaRPr lang="en-US" sz="2600" i="1" dirty="0" smtClean="0"/>
          </a:p>
          <a:p>
            <a:pPr lvl="1"/>
            <a:r>
              <a:rPr lang="en-US" sz="2400" i="1" dirty="0" smtClean="0"/>
              <a:t>print “Variable X is less than Y” </a:t>
            </a:r>
            <a:endParaRPr lang="en-US" sz="2400" i="1" dirty="0"/>
          </a:p>
          <a:p>
            <a:r>
              <a:rPr lang="en-US" sz="2600" i="1" dirty="0" smtClean="0"/>
              <a:t>ELSE</a:t>
            </a:r>
          </a:p>
          <a:p>
            <a:pPr lvl="1"/>
            <a:r>
              <a:rPr lang="en-US" sz="2400" i="1" dirty="0" smtClean="0"/>
              <a:t>Print “Variable X is NOT less than Y” </a:t>
            </a:r>
            <a:endParaRPr lang="en-US" sz="24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130" y="1360714"/>
            <a:ext cx="382561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104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  <a:extLst>
    <a:ext uri="{05A4C25C-085E-4340-85A3-A5531E510DB2}">
      <thm15:themeFamily xmlns:thm15="http://schemas.microsoft.com/office/thememl/2012/main" name="VMware_white_16x9" id="{80F0143B-5EA1-884F-A20E-8CAEA20D8F60}" vid="{B6A6681D-254D-6A47-9003-E72F222C65FA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819</Words>
  <Application>Microsoft Macintosh PowerPoint</Application>
  <PresentationFormat>Custom</PresentationFormat>
  <Paragraphs>164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VMware_white_16x9</vt:lpstr>
      <vt:lpstr>Hackathon</vt:lpstr>
      <vt:lpstr>Why are you here?</vt:lpstr>
      <vt:lpstr>PowerPoint Presentation</vt:lpstr>
      <vt:lpstr>Programming 101</vt:lpstr>
      <vt:lpstr>Types of Languages</vt:lpstr>
      <vt:lpstr>Basic Concepts: Variables</vt:lpstr>
      <vt:lpstr>Basic Concepts: Data Structures</vt:lpstr>
      <vt:lpstr>Basic Concepts: Maths</vt:lpstr>
      <vt:lpstr>Basic Concepts: IF THEN ELSE</vt:lpstr>
      <vt:lpstr>Basic Concepts: Loops</vt:lpstr>
      <vt:lpstr>Basic Concepts: Functions / Methods</vt:lpstr>
      <vt:lpstr>Basic Concepts: Object</vt:lpstr>
      <vt:lpstr>A side note…</vt:lpstr>
      <vt:lpstr>PowerPoint Presentation</vt:lpstr>
      <vt:lpstr>Github</vt:lpstr>
      <vt:lpstr>Challenges</vt:lpstr>
      <vt:lpstr>3 Projects</vt:lpstr>
      <vt:lpstr>Part 2 </vt:lpstr>
      <vt:lpstr>Extra Projects</vt:lpstr>
      <vt:lpstr>What have you learnt?</vt:lpstr>
      <vt:lpstr>What have you learnt?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2013-12-13T12:14:49Z</dcterms:created>
  <dcterms:modified xsi:type="dcterms:W3CDTF">2016-11-14T11:47:56Z</dcterms:modified>
</cp:coreProperties>
</file>